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313" r:id="rId2"/>
    <p:sldId id="309" r:id="rId3"/>
    <p:sldId id="260" r:id="rId4"/>
    <p:sldId id="258" r:id="rId5"/>
    <p:sldId id="312" r:id="rId6"/>
    <p:sldId id="310" r:id="rId7"/>
    <p:sldId id="315" r:id="rId8"/>
    <p:sldId id="316" r:id="rId9"/>
    <p:sldId id="317" r:id="rId10"/>
    <p:sldId id="318" r:id="rId11"/>
    <p:sldId id="319" r:id="rId12"/>
    <p:sldId id="323" r:id="rId13"/>
    <p:sldId id="320" r:id="rId14"/>
    <p:sldId id="321" r:id="rId15"/>
    <p:sldId id="322" r:id="rId16"/>
    <p:sldId id="324" r:id="rId17"/>
    <p:sldId id="325" r:id="rId18"/>
    <p:sldId id="326" r:id="rId19"/>
    <p:sldId id="288" r:id="rId20"/>
  </p:sldIdLst>
  <p:sldSz cx="9144000" cy="5143500" type="screen16x9"/>
  <p:notesSz cx="6858000" cy="9144000"/>
  <p:embeddedFontLs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Fira Sans Extra Condensed Mediu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FF9933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0771"/>
  </p:normalViewPr>
  <p:slideViewPr>
    <p:cSldViewPr snapToGrid="0">
      <p:cViewPr varScale="1">
        <p:scale>
          <a:sx n="139" d="100"/>
          <a:sy n="139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20713760"/>
        <c:axId val="2047975232"/>
      </c:barChart>
      <c:catAx>
        <c:axId val="182071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7975232"/>
        <c:crosses val="autoZero"/>
        <c:auto val="1"/>
        <c:lblAlgn val="ctr"/>
        <c:lblOffset val="100"/>
        <c:noMultiLvlLbl val="0"/>
      </c:catAx>
      <c:valAx>
        <c:axId val="204797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071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1791043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791093" y="4834275"/>
            <a:ext cx="7352907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D631B6A-3A8F-FD46-BC47-24B52EECC997}"/>
              </a:ext>
            </a:extLst>
          </p:cNvPr>
          <p:cNvSpPr txBox="1"/>
          <p:nvPr userDrawn="1"/>
        </p:nvSpPr>
        <p:spPr>
          <a:xfrm>
            <a:off x="0" y="4843474"/>
            <a:ext cx="7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AAB0332-0857-D048-9ED5-0E8837A16776}" type="slidenum">
              <a:rPr lang="x-none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x-none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0FF0A2-3235-FB4D-8A69-C39DA26AF4A5}"/>
              </a:ext>
            </a:extLst>
          </p:cNvPr>
          <p:cNvSpPr txBox="1"/>
          <p:nvPr userDrawn="1"/>
        </p:nvSpPr>
        <p:spPr>
          <a:xfrm>
            <a:off x="1791093" y="4843474"/>
            <a:ext cx="735290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>
                <a:solidFill>
                  <a:schemeClr val="tx2">
                    <a:lumMod val="90000"/>
                  </a:schemeClr>
                </a:solidFill>
              </a:rPr>
              <a:t>Nhận diện cảm xúc của sinh viên dựa trên biểu cảm khuôn mặt trong giáo dục trực tuyến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3972495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  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</a:t>
            </a:r>
            <a:r>
              <a:rPr lang="en-US" sz="1600" dirty="0" err="1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Huy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hướng dẫn: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Đặng Thành Trung</a:t>
            </a:r>
          </a:p>
        </p:txBody>
      </p:sp>
      <p:pic>
        <p:nvPicPr>
          <p:cNvPr id="16" name="Picture 15" descr="LogoVN">
            <a:extLst>
              <a:ext uri="{FF2B5EF4-FFF2-40B4-BE49-F238E27FC236}">
                <a16:creationId xmlns:a16="http://schemas.microsoft.com/office/drawing/2014/main" xmlns="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:a16="http://schemas.microsoft.com/office/drawing/2014/main" xmlns="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6A63B30-F1C6-457B-8708-12A6F0447711}"/>
              </a:ext>
            </a:extLst>
          </p:cNvPr>
          <p:cNvSpPr txBox="1"/>
          <p:nvPr/>
        </p:nvSpPr>
        <p:spPr>
          <a:xfrm>
            <a:off x="650897" y="1333557"/>
            <a:ext cx="81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 smtClean="0">
                <a:latin typeface="+mj-lt"/>
              </a:rPr>
              <a:t>HỘI NGHỊ CÁN BỘ NGHIÊN CỨU KHOA HỌC</a:t>
            </a:r>
            <a:endParaRPr lang="en-US" sz="2000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53023" y="2031317"/>
            <a:ext cx="749639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/>
              <a:t>NHẬN DIỆN CẢM XÚC CỦA SINH VIÊN </a:t>
            </a:r>
          </a:p>
          <a:p>
            <a:pPr algn="ctr">
              <a:lnSpc>
                <a:spcPct val="120000"/>
              </a:lnSpc>
            </a:pPr>
            <a:r>
              <a:rPr lang="en-US" sz="2800" b="1" dirty="0"/>
              <a:t>DỰA TRÊN BIỂU CẢM KHUÔN MẶT TRONG GIÁO DỤC TRỰC TUYẾN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B0C972-6DBE-3C4F-A319-AF05D478CD93}"/>
              </a:ext>
            </a:extLst>
          </p:cNvPr>
          <p:cNvSpPr txBox="1"/>
          <p:nvPr/>
        </p:nvSpPr>
        <p:spPr>
          <a:xfrm>
            <a:off x="85045" y="4464015"/>
            <a:ext cx="16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Hà Nội, 10-2021</a:t>
            </a: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7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histogram)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lọc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Gaussian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đổi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kích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15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652516" y="1748633"/>
            <a:ext cx="530426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645659" y="340664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734079" y="204616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963220" y="1742618"/>
            <a:ext cx="530426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941107" y="341265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1037844" y="20516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413347" y="4036298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715328" y="403048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1284368" y="1742618"/>
            <a:ext cx="468045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963500" y="4090643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1" name="TextBox 580"/>
          <p:cNvSpPr txBox="1"/>
          <p:nvPr/>
        </p:nvSpPr>
        <p:spPr>
          <a:xfrm rot="16200000">
            <a:off x="1834702" y="38741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582" name="TextBox 581"/>
          <p:cNvSpPr txBox="1"/>
          <p:nvPr/>
        </p:nvSpPr>
        <p:spPr>
          <a:xfrm rot="16200000">
            <a:off x="2251515" y="387356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3</a:t>
            </a:r>
          </a:p>
        </p:txBody>
      </p:sp>
      <p:sp>
        <p:nvSpPr>
          <p:cNvPr id="583" name="TextBox 582"/>
          <p:cNvSpPr txBox="1"/>
          <p:nvPr/>
        </p:nvSpPr>
        <p:spPr>
          <a:xfrm rot="16200000">
            <a:off x="2567913" y="394025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2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302586" y="204791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85" name="TextBox 584"/>
          <p:cNvSpPr txBox="1"/>
          <p:nvPr/>
        </p:nvSpPr>
        <p:spPr>
          <a:xfrm rot="16200000">
            <a:off x="3451388" y="3631992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586" name="TextBox 585"/>
          <p:cNvSpPr txBox="1"/>
          <p:nvPr/>
        </p:nvSpPr>
        <p:spPr>
          <a:xfrm rot="16200000">
            <a:off x="3876411" y="3627968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5</a:t>
            </a:r>
          </a:p>
        </p:txBody>
      </p:sp>
      <p:sp>
        <p:nvSpPr>
          <p:cNvPr id="587" name="TextBox 586"/>
          <p:cNvSpPr txBox="1"/>
          <p:nvPr/>
        </p:nvSpPr>
        <p:spPr>
          <a:xfrm rot="16200000">
            <a:off x="4223322" y="372195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3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63013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633033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340133" y="1109247"/>
            <a:ext cx="11025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644367" y="1106212"/>
            <a:ext cx="11029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714528" y="3674077"/>
            <a:ext cx="986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388828" y="1928677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1024</a:t>
            </a:r>
          </a:p>
        </p:txBody>
      </p:sp>
      <p:sp>
        <p:nvSpPr>
          <p:cNvPr id="613" name="TextBox 612"/>
          <p:cNvSpPr txBox="1"/>
          <p:nvPr/>
        </p:nvSpPr>
        <p:spPr>
          <a:xfrm>
            <a:off x="6417051" y="194271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1024</a:t>
            </a:r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564996" y="1748634"/>
            <a:ext cx="467737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1265371" y="4124041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510895" y="275180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grpSp>
        <p:nvGrpSpPr>
          <p:cNvPr id="624" name="Group 623"/>
          <p:cNvGrpSpPr/>
          <p:nvPr/>
        </p:nvGrpSpPr>
        <p:grpSpPr>
          <a:xfrm>
            <a:off x="1970160" y="2102498"/>
            <a:ext cx="653124" cy="1480743"/>
            <a:chOff x="8854165" y="1600200"/>
            <a:chExt cx="994950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25" name="Rectangle 624"/>
            <p:cNvSpPr/>
            <p:nvPr/>
          </p:nvSpPr>
          <p:spPr>
            <a:xfrm>
              <a:off x="9231382" y="1602336"/>
              <a:ext cx="592068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6" name="Parallelogram 625"/>
            <p:cNvSpPr/>
            <p:nvPr/>
          </p:nvSpPr>
          <p:spPr>
            <a:xfrm>
              <a:off x="8854165" y="3420452"/>
              <a:ext cx="994950" cy="910128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8854528" y="2512463"/>
              <a:ext cx="58891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8" name="Parallelogram 62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9" name="Straight Connector 628"/>
            <p:cNvCxnSpPr/>
            <p:nvPr/>
          </p:nvCxnSpPr>
          <p:spPr>
            <a:xfrm flipV="1">
              <a:off x="9442019" y="3419385"/>
              <a:ext cx="388144" cy="910126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0" name="Straight Connector 62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1" name="Group 630"/>
          <p:cNvGrpSpPr/>
          <p:nvPr/>
        </p:nvGrpSpPr>
        <p:grpSpPr>
          <a:xfrm>
            <a:off x="2407183" y="2100259"/>
            <a:ext cx="653124" cy="1480743"/>
            <a:chOff x="8854165" y="1600200"/>
            <a:chExt cx="994950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32" name="Rectangle 631"/>
            <p:cNvSpPr/>
            <p:nvPr/>
          </p:nvSpPr>
          <p:spPr>
            <a:xfrm>
              <a:off x="9231382" y="1602336"/>
              <a:ext cx="592068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3" name="Parallelogram 632"/>
            <p:cNvSpPr/>
            <p:nvPr/>
          </p:nvSpPr>
          <p:spPr>
            <a:xfrm>
              <a:off x="8854165" y="3420452"/>
              <a:ext cx="994950" cy="910128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8854528" y="2512463"/>
              <a:ext cx="58891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5" name="Parallelogram 63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36" name="Straight Connector 635"/>
            <p:cNvCxnSpPr/>
            <p:nvPr/>
          </p:nvCxnSpPr>
          <p:spPr>
            <a:xfrm flipV="1">
              <a:off x="9442019" y="3419385"/>
              <a:ext cx="388144" cy="910126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8" name="Group 637"/>
          <p:cNvGrpSpPr/>
          <p:nvPr/>
        </p:nvGrpSpPr>
        <p:grpSpPr>
          <a:xfrm>
            <a:off x="2835669" y="2091946"/>
            <a:ext cx="495212" cy="1499015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639" name="Rectangle 63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0" name="Parallelogram 63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2" name="Parallelogram 64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43" name="Straight Connector 64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5" name="Group 644"/>
          <p:cNvGrpSpPr/>
          <p:nvPr/>
        </p:nvGrpSpPr>
        <p:grpSpPr>
          <a:xfrm>
            <a:off x="3129761" y="2096838"/>
            <a:ext cx="489384" cy="1495640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46" name="Rectangle 64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7" name="Parallelogram 64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9" name="Parallelogram 64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50" name="Straight Connector 64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2" name="TextBox 651"/>
          <p:cNvSpPr txBox="1"/>
          <p:nvPr/>
        </p:nvSpPr>
        <p:spPr>
          <a:xfrm>
            <a:off x="1994450" y="322931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653" name="TextBox 652"/>
          <p:cNvSpPr txBox="1"/>
          <p:nvPr/>
        </p:nvSpPr>
        <p:spPr>
          <a:xfrm>
            <a:off x="2440789" y="32362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654" name="TextBox 653"/>
          <p:cNvSpPr txBox="1"/>
          <p:nvPr/>
        </p:nvSpPr>
        <p:spPr>
          <a:xfrm>
            <a:off x="2153430" y="218431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55" name="TextBox 654"/>
          <p:cNvSpPr txBox="1"/>
          <p:nvPr/>
        </p:nvSpPr>
        <p:spPr>
          <a:xfrm>
            <a:off x="2555599" y="21945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56" name="TextBox 655"/>
          <p:cNvSpPr txBox="1"/>
          <p:nvPr/>
        </p:nvSpPr>
        <p:spPr>
          <a:xfrm>
            <a:off x="2921164" y="220482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57" name="TextBox 656"/>
          <p:cNvSpPr txBox="1"/>
          <p:nvPr/>
        </p:nvSpPr>
        <p:spPr>
          <a:xfrm>
            <a:off x="3235522" y="218431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658" name="TextBox 657"/>
          <p:cNvSpPr txBox="1"/>
          <p:nvPr/>
        </p:nvSpPr>
        <p:spPr>
          <a:xfrm>
            <a:off x="3069546" y="2869190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607164" y="20516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60" name="TextBox 659"/>
          <p:cNvSpPr txBox="1"/>
          <p:nvPr/>
        </p:nvSpPr>
        <p:spPr>
          <a:xfrm rot="16200000">
            <a:off x="2846977" y="3962507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2</a:t>
            </a:r>
          </a:p>
        </p:txBody>
      </p:sp>
      <p:grpSp>
        <p:nvGrpSpPr>
          <p:cNvPr id="661" name="Group 660"/>
          <p:cNvGrpSpPr/>
          <p:nvPr/>
        </p:nvGrpSpPr>
        <p:grpSpPr>
          <a:xfrm>
            <a:off x="3589290" y="2287627"/>
            <a:ext cx="606856" cy="112351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62" name="Rectangle 661"/>
            <p:cNvSpPr/>
            <p:nvPr/>
          </p:nvSpPr>
          <p:spPr>
            <a:xfrm>
              <a:off x="9160944" y="1602336"/>
              <a:ext cx="662506" cy="182025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3" name="Parallelogram 66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8854528" y="2512462"/>
              <a:ext cx="659447" cy="1820255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5" name="Parallelogram 66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66" name="Straight Connector 665"/>
            <p:cNvCxnSpPr/>
            <p:nvPr/>
          </p:nvCxnSpPr>
          <p:spPr>
            <a:xfrm flipV="1">
              <a:off x="9510157" y="3419386"/>
              <a:ext cx="320006" cy="90605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7" name="Straight Connector 66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8" name="TextBox 667"/>
          <p:cNvSpPr txBox="1"/>
          <p:nvPr/>
        </p:nvSpPr>
        <p:spPr>
          <a:xfrm>
            <a:off x="3553357" y="3012178"/>
            <a:ext cx="465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669" name="Group 668"/>
          <p:cNvGrpSpPr/>
          <p:nvPr/>
        </p:nvGrpSpPr>
        <p:grpSpPr>
          <a:xfrm>
            <a:off x="4044089" y="2286183"/>
            <a:ext cx="606856" cy="112351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70" name="Rectangle 669"/>
            <p:cNvSpPr/>
            <p:nvPr/>
          </p:nvSpPr>
          <p:spPr>
            <a:xfrm>
              <a:off x="9160944" y="1602336"/>
              <a:ext cx="662506" cy="182025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1" name="Parallelogram 6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8854528" y="2512462"/>
              <a:ext cx="677089" cy="1820255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3" name="Parallelogram 6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74" name="Straight Connector 673"/>
            <p:cNvCxnSpPr/>
            <p:nvPr/>
          </p:nvCxnSpPr>
          <p:spPr>
            <a:xfrm flipV="1">
              <a:off x="9517034" y="3419386"/>
              <a:ext cx="313129" cy="90589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Straight Connector 6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6" name="TextBox 675"/>
          <p:cNvSpPr txBox="1"/>
          <p:nvPr/>
        </p:nvSpPr>
        <p:spPr>
          <a:xfrm>
            <a:off x="4069417" y="3001393"/>
            <a:ext cx="465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677" name="Group 676"/>
          <p:cNvGrpSpPr/>
          <p:nvPr/>
        </p:nvGrpSpPr>
        <p:grpSpPr>
          <a:xfrm>
            <a:off x="4504918" y="2286184"/>
            <a:ext cx="345976" cy="112573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678" name="Rectangle 67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9" name="Parallelogram 67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1" name="Parallelogram 68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82" name="Straight Connector 68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Straight Connector 68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4" name="TextBox 683"/>
          <p:cNvSpPr txBox="1"/>
          <p:nvPr/>
        </p:nvSpPr>
        <p:spPr>
          <a:xfrm>
            <a:off x="3713848" y="23188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685" name="TextBox 684"/>
          <p:cNvSpPr txBox="1"/>
          <p:nvPr/>
        </p:nvSpPr>
        <p:spPr>
          <a:xfrm>
            <a:off x="4156768" y="232034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686" name="TextBox 685"/>
          <p:cNvSpPr txBox="1"/>
          <p:nvPr/>
        </p:nvSpPr>
        <p:spPr>
          <a:xfrm>
            <a:off x="4543618" y="231539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913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879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4608</a:t>
            </a:r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746872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638398" y="2792581"/>
            <a:ext cx="2735272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6061345" y="228121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6050532" y="282566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770301" y="385092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3</a:t>
            </a:r>
          </a:p>
        </p:txBody>
      </p:sp>
      <p:grpSp>
        <p:nvGrpSpPr>
          <p:cNvPr id="706" name="Group 705"/>
          <p:cNvGrpSpPr/>
          <p:nvPr/>
        </p:nvGrpSpPr>
        <p:grpSpPr>
          <a:xfrm>
            <a:off x="7097319" y="228634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7086506" y="283079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840681" y="3879035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4</a:t>
            </a:r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3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  <p:bldP spid="582" grpId="0"/>
      <p:bldP spid="583" grpId="0"/>
      <p:bldP spid="585" grpId="0"/>
      <p:bldP spid="586" grpId="0"/>
      <p:bldP spid="587" grpId="0"/>
      <p:bldP spid="609" grpId="0"/>
      <p:bldP spid="610" grpId="0"/>
      <p:bldP spid="611" grpId="0"/>
      <p:bldP spid="612" grpId="0"/>
      <p:bldP spid="613" grpId="0"/>
      <p:bldP spid="614" grpId="0"/>
      <p:bldP spid="652" grpId="0"/>
      <p:bldP spid="653" grpId="0"/>
      <p:bldP spid="654" grpId="0"/>
      <p:bldP spid="655" grpId="0"/>
      <p:bldP spid="656" grpId="0"/>
      <p:bldP spid="657" grpId="0"/>
      <p:bldP spid="658" grpId="0"/>
      <p:bldP spid="660" grpId="0"/>
      <p:bldP spid="668" grpId="0"/>
      <p:bldP spid="676" grpId="0"/>
      <p:bldP spid="684" grpId="0"/>
      <p:bldP spid="685" grpId="0"/>
      <p:bldP spid="686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8" y="1341170"/>
            <a:ext cx="64830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FER2013 </a:t>
            </a:r>
            <a:r>
              <a:rPr lang="en-US" sz="1800" dirty="0" err="1"/>
              <a:t>và</a:t>
            </a:r>
            <a:r>
              <a:rPr lang="en-US" sz="1800" dirty="0"/>
              <a:t> CK Plus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74466"/>
              </p:ext>
            </p:extLst>
          </p:nvPr>
        </p:nvGraphicFramePr>
        <p:xfrm>
          <a:off x="1082997" y="3129699"/>
          <a:ext cx="7204392" cy="131032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1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32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8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80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011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55162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CSDL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Tổng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Bộ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huấn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luyện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Bộ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ảnh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kiểm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thử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Kích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thước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lượng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trạng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thái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5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FER2013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32298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28709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3589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48x48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58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CK Plus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981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900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81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48x48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85072"/>
              </p:ext>
            </p:extLst>
          </p:nvPr>
        </p:nvGraphicFramePr>
        <p:xfrm>
          <a:off x="681180" y="2992453"/>
          <a:ext cx="8091454" cy="140043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968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68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7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011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0329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Intel(R) Xeon(R) CPU @ 2.30 GHz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Tesla K80 12GB, GDDR5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VRAM,Intel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(R) Xeon(R) CPU @ 2.20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TPU Cloud, Intel(R) Xeon(R) CPU @ 2.30 GHz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13GB RAM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82998" y="1272829"/>
            <a:ext cx="7204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Python</a:t>
            </a:r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Colaboratory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(Google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cứng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20938"/>
              </p:ext>
            </p:extLst>
          </p:nvPr>
        </p:nvGraphicFramePr>
        <p:xfrm>
          <a:off x="886120" y="2439875"/>
          <a:ext cx="7758258" cy="175505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86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23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64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41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316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572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05303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CSDL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huấn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01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3443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95,9%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56,76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101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CK Plus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92,5%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585754"/>
            <a:ext cx="6588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FER2013 </a:t>
            </a:r>
            <a:r>
              <a:rPr lang="en-US" sz="1800" dirty="0" err="1">
                <a:ea typeface="Calibri" panose="020F0502020204030204" pitchFamily="34" charset="0"/>
              </a:rPr>
              <a:t>và</a:t>
            </a:r>
            <a:r>
              <a:rPr lang="en-US" sz="1800" dirty="0">
                <a:ea typeface="Calibri" panose="020F0502020204030204" pitchFamily="34" charset="0"/>
              </a:rPr>
              <a:t> CK Plus:</a:t>
            </a:r>
          </a:p>
        </p:txBody>
      </p:sp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tế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tại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tuyến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Khoa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công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nghệ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thông</a:t>
            </a:r>
            <a:r>
              <a:rPr lang="en-US" sz="1800" dirty="0">
                <a:ea typeface="Calibri" panose="020F0502020204030204" pitchFamily="34" charset="0"/>
              </a:rPr>
              <a:t> tin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ĐHSP </a:t>
            </a:r>
            <a:r>
              <a:rPr lang="en-US" sz="1800" dirty="0" err="1">
                <a:ea typeface="Calibri" panose="020F0502020204030204" pitchFamily="34" charset="0"/>
              </a:rPr>
              <a:t>Hà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Nội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2636"/>
              </p:ext>
            </p:extLst>
          </p:nvPr>
        </p:nvGraphicFramePr>
        <p:xfrm>
          <a:off x="578899" y="2270188"/>
          <a:ext cx="7986199" cy="241493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4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99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3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81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07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36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63793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 sinh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nhận diện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CNTT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56,2%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1817.491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mềm nhúng và di động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1413.18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63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60,7%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dụ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CNTT”:</a:t>
            </a:r>
            <a:endParaRPr lang="en-US" sz="1800" dirty="0">
              <a:ea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" y="1942829"/>
            <a:ext cx="4068997" cy="22405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24" y="1942829"/>
            <a:ext cx="4068997" cy="2240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2909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29092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Kết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quả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thu được từ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CNN”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668697288"/>
              </p:ext>
            </p:extLst>
          </p:nvPr>
        </p:nvGraphicFramePr>
        <p:xfrm>
          <a:off x="656354" y="1943047"/>
          <a:ext cx="4387510" cy="278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694162815"/>
              </p:ext>
            </p:extLst>
          </p:nvPr>
        </p:nvGraphicFramePr>
        <p:xfrm>
          <a:off x="5043864" y="1943047"/>
          <a:ext cx="3444246" cy="28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211075"/>
            <a:ext cx="8165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 xuất một lược đồ hỗ trợ nhận dạng cảm xúc người học trong lớp học trực tuyến một cách tự động.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90%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tế.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 lượng khuôn mặt phát hiện trong ảnh lớp học còn hạn chế do điều kiện ánh sáng, góc chụp, …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 triển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TRÂN TRỌNG CẢM ƠN THẦY CÔ VÀ CÁC BẠN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/>
              <a:t>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98709"/>
            <a:ext cx="7900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Cảm xúc có ảnh hưởng đến khả năng tiếp thu và nhận thức thông tin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2738158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37" y="3976581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1735" y="1598908"/>
            <a:ext cx="421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22" name="Rectangle 21"/>
          <p:cNvSpPr/>
          <p:nvPr/>
        </p:nvSpPr>
        <p:spPr>
          <a:xfrm>
            <a:off x="5920036" y="3558425"/>
            <a:ext cx="2681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Mô</a:t>
            </a:r>
            <a:r>
              <a:rPr lang="en-US" i="1" dirty="0"/>
              <a:t> </a:t>
            </a:r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mạng</a:t>
            </a:r>
            <a:r>
              <a:rPr lang="en-US" i="1" dirty="0"/>
              <a:t> </a:t>
            </a:r>
            <a:r>
              <a:rPr lang="en-US" i="1" dirty="0" err="1"/>
              <a:t>tích</a:t>
            </a:r>
            <a:r>
              <a:rPr lang="en-US" i="1" dirty="0"/>
              <a:t> </a:t>
            </a:r>
            <a:r>
              <a:rPr lang="en-US" i="1" dirty="0" err="1"/>
              <a:t>chập</a:t>
            </a:r>
            <a:r>
              <a:rPr lang="en-US" i="1" dirty="0"/>
              <a:t> CNN</a:t>
            </a:r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15" y="1733170"/>
            <a:ext cx="3542975" cy="1639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1735" y="226583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Convolution Neural Network (CNN) </a:t>
            </a:r>
            <a:r>
              <a:rPr lang="en-US" sz="1800" dirty="0" err="1"/>
              <a:t>đạt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khuôn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endParaRPr lang="en-US" sz="1800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690519" y="3021461"/>
            <a:ext cx="457200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3"/>
              </a:buBlip>
            </a:pP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đánh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nhằm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nâng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04" y="2547138"/>
            <a:ext cx="1770405" cy="10793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25" y="1366959"/>
            <a:ext cx="81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24520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24520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10500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10500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790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427789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2008353"/>
            <a:ext cx="1333502" cy="133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2" y="1853974"/>
            <a:ext cx="1514165" cy="1514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60" y="3532600"/>
            <a:ext cx="187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77106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buBlip>
                <a:blip r:embed="rId5"/>
              </a:buBlip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hương pháp Haar-Cascade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dụng dựa trê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đặc trưng Haar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nhanh chóng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1000</Words>
  <Application>Microsoft Office PowerPoint</Application>
  <PresentationFormat>On-screen Show (16:9)</PresentationFormat>
  <Paragraphs>180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Wingdings</vt:lpstr>
      <vt:lpstr>Oswald</vt:lpstr>
      <vt:lpstr>Montserrat</vt:lpstr>
      <vt:lpstr>Calibri</vt:lpstr>
      <vt:lpstr>Times New Roman</vt:lpstr>
      <vt:lpstr>Fira Sans Extra Condensed Medium</vt:lpstr>
      <vt:lpstr>Fira Sans Extra Condensed Mediu</vt:lpstr>
      <vt:lpstr>Arial(body)</vt:lpstr>
      <vt:lpstr>Arial</vt:lpstr>
      <vt:lpstr>Management Consulting Toolkit by Slidesgo</vt:lpstr>
      <vt:lpstr>PowerPoint Presentation</vt:lpstr>
      <vt:lpstr>NỘI DUNG</vt:lpstr>
      <vt:lpstr>GIỚI THIỆU</vt:lpstr>
      <vt:lpstr>GIỚI THIỆU</vt:lpstr>
      <vt:lpstr>GIỚI THIỆU</vt:lpstr>
      <vt:lpstr>BÀI TOÁN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101</cp:revision>
  <dcterms:modified xsi:type="dcterms:W3CDTF">2021-10-26T06:47:49Z</dcterms:modified>
</cp:coreProperties>
</file>